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3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8" r:id="rId18"/>
    <p:sldId id="276" r:id="rId19"/>
    <p:sldId id="277" r:id="rId20"/>
    <p:sldId id="278" r:id="rId21"/>
    <p:sldId id="279" r:id="rId22"/>
  </p:sldIdLst>
  <p:sldSz cx="12192000" cy="6858000"/>
  <p:notesSz cx="6858000" cy="9144000"/>
  <p:embeddedFontLst>
    <p:embeddedFont>
      <p:font typeface="나눔스퀘어" panose="020B0600000101010101" pitchFamily="50" charset="-127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나눔스퀘어 Extra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Franklin Gothic Book" panose="020B0503020102020204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3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2517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07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09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59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09155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2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35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4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66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614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9C2C599-EDF4-4A22-9DCC-4117FDC4CED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B78491C-30E7-4CE6-BB04-3021C6DC45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823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0312-E43B-403E-B246-607AF10FD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483654"/>
            <a:ext cx="8614327" cy="2098226"/>
          </a:xfrm>
        </p:spPr>
        <p:txBody>
          <a:bodyPr/>
          <a:lstStyle/>
          <a:p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</a:t>
            </a:r>
            <a:r>
              <a:rPr lang="ko-KR" altLang="en-US" sz="60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 데이터베이스 구현</a:t>
            </a:r>
            <a:endParaRPr lang="ko-KR" altLang="en-US" sz="6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AB38BA-5E61-4EE0-978D-067AB2721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288109"/>
            <a:ext cx="6831673" cy="108623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광고홍보학과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2017113427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이명성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E6EF792-7E5B-44FB-9006-EF9D7C7D8859}"/>
              </a:ext>
            </a:extLst>
          </p:cNvPr>
          <p:cNvSpPr txBox="1">
            <a:spLocks/>
          </p:cNvSpPr>
          <p:nvPr/>
        </p:nvSpPr>
        <p:spPr>
          <a:xfrm>
            <a:off x="6222291" y="611212"/>
            <a:ext cx="5232182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2020-2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데이터베이스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 Project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53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364D380-DC6F-4727-B74E-290105D7D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844755"/>
              </p:ext>
            </p:extLst>
          </p:nvPr>
        </p:nvGraphicFramePr>
        <p:xfrm>
          <a:off x="1458455" y="365409"/>
          <a:ext cx="9697226" cy="3242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1458">
                  <a:extLst>
                    <a:ext uri="{9D8B030D-6E8A-4147-A177-3AD203B41FA5}">
                      <a16:colId xmlns:a16="http://schemas.microsoft.com/office/drawing/2014/main" val="3697025819"/>
                    </a:ext>
                  </a:extLst>
                </a:gridCol>
                <a:gridCol w="4673968">
                  <a:extLst>
                    <a:ext uri="{9D8B030D-6E8A-4147-A177-3AD203B41FA5}">
                      <a16:colId xmlns:a16="http://schemas.microsoft.com/office/drawing/2014/main" val="649152031"/>
                    </a:ext>
                  </a:extLst>
                </a:gridCol>
                <a:gridCol w="3911800">
                  <a:extLst>
                    <a:ext uri="{9D8B030D-6E8A-4147-A177-3AD203B41FA5}">
                      <a16:colId xmlns:a16="http://schemas.microsoft.com/office/drawing/2014/main" val="1306293919"/>
                    </a:ext>
                  </a:extLst>
                </a:gridCol>
              </a:tblGrid>
              <a:tr h="1635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통합할 내용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21549"/>
                  </a:ext>
                </a:extLst>
              </a:tr>
              <a:tr h="30088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kern="100" cap="all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lang="ko-KR" sz="1400" b="0" kern="100" cap="all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부서</a:t>
                      </a:r>
                      <a:endParaRPr lang="ko-KR" sz="14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1) CS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부서는 </a:t>
                      </a:r>
                      <a:r>
                        <a:rPr lang="ko-KR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사안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과 사안에 따른 </a:t>
                      </a:r>
                      <a:r>
                        <a:rPr lang="ko-KR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담당자 이름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정보를 유지한다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고객이 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CS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부서에 </a:t>
                      </a:r>
                      <a:r>
                        <a:rPr lang="ko-KR" sz="1400" b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불만제기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하면 불만제기에는 </a:t>
                      </a:r>
                      <a:r>
                        <a:rPr lang="en-US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400" b="0" u="sng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고객아이디</a:t>
                      </a:r>
                      <a:r>
                        <a:rPr lang="en-US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’, ’</a:t>
                      </a:r>
                      <a:r>
                        <a:rPr lang="ko-KR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불만사항</a:t>
                      </a:r>
                      <a:r>
                        <a:rPr lang="en-US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’,’</a:t>
                      </a:r>
                      <a:r>
                        <a:rPr lang="ko-KR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불만제기일자</a:t>
                      </a:r>
                      <a:r>
                        <a:rPr lang="en-US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’,’</a:t>
                      </a:r>
                      <a:r>
                        <a:rPr lang="ko-KR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담당자</a:t>
                      </a:r>
                      <a:r>
                        <a:rPr lang="en-US" sz="14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정보를 유지한다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3)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고객은 여러 불만사항을 제기할 수 있지만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 개의 불만사항은 </a:t>
                      </a:r>
                      <a:r>
                        <a:rPr lang="ko-KR" sz="14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한명의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고객에 의해서만 제기된다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불만제기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불만사항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CS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부서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사안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불만제기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고객아이디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고객아이디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불만제기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담당자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CS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부서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담당자</a:t>
                      </a:r>
                      <a:r>
                        <a:rPr lang="en-US" sz="14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700437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171D7FFE-9F1A-487E-AF23-6B0F60C5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437" y="4319751"/>
            <a:ext cx="9601200" cy="18666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*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모델을 만들기 위한 조건</a:t>
            </a: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b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이름을 가진 메뉴는 없다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b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이름을 가진 가게는 없다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8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9539"/>
            <a:ext cx="9601200" cy="1485900"/>
          </a:xfrm>
        </p:spPr>
        <p:txBody>
          <a:bodyPr>
            <a:normAutofit/>
          </a:bodyPr>
          <a:lstStyle/>
          <a:p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E-R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다이어그램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(~11/26)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F91AB2-06B7-41BC-B415-2FA16A1E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52" y="437158"/>
            <a:ext cx="4329546" cy="61213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E7701-A885-4475-86DB-1A56C7A9E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1"/>
          <a:stretch/>
        </p:blipFill>
        <p:spPr>
          <a:xfrm>
            <a:off x="1893964" y="1339437"/>
            <a:ext cx="3994387" cy="40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0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EA27DC-2EC3-4CC4-80D3-1917A1A03B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99"/>
          <a:stretch/>
        </p:blipFill>
        <p:spPr>
          <a:xfrm>
            <a:off x="1463425" y="1081539"/>
            <a:ext cx="4632575" cy="26265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C58C32-CEC2-439F-9695-19A6A2F7CF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" b="9797"/>
          <a:stretch/>
        </p:blipFill>
        <p:spPr>
          <a:xfrm>
            <a:off x="6540442" y="180560"/>
            <a:ext cx="5352043" cy="6496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922FC7-4AB2-472F-8C7E-B2550FD6969D}"/>
              </a:ext>
            </a:extLst>
          </p:cNvPr>
          <p:cNvSpPr txBox="1"/>
          <p:nvPr/>
        </p:nvSpPr>
        <p:spPr>
          <a:xfrm>
            <a:off x="1371600" y="4004441"/>
            <a:ext cx="489046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개체 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CS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쿠폰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찜한가게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종속개체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취향음식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종속개체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))</a:t>
            </a: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관계 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신청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불만제기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취향음식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순환관계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선물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삼항관계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속성 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이상</a:t>
            </a:r>
            <a:endParaRPr lang="en-US" altLang="ko-KR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유도속성 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예상도착시간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다중 값 속성 </a:t>
            </a:r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취향음식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찜한가게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가게명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D1E2CB5A-91A5-474E-A6D8-52E52640D090}"/>
              </a:ext>
            </a:extLst>
          </p:cNvPr>
          <p:cNvSpPr txBox="1">
            <a:spLocks/>
          </p:cNvSpPr>
          <p:nvPr/>
        </p:nvSpPr>
        <p:spPr>
          <a:xfrm>
            <a:off x="1371600" y="29953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E-R</a:t>
            </a:r>
            <a:r>
              <a:rPr lang="ko-KR" altLang="en-US" sz="3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다이어그램</a:t>
            </a:r>
            <a:r>
              <a:rPr lang="en-US" altLang="ko-KR" sz="35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(~11/26)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73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9539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스키마 테이블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(~11/26)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6D0A88-BD13-49A3-A8C3-AAC0DB911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16" y="2848317"/>
            <a:ext cx="3701489" cy="3897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954480-E55C-4A24-9905-174E4B7D3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16" y="1198740"/>
            <a:ext cx="9912501" cy="1375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26B5E-6AB0-461E-A9FB-56358A502BE6}"/>
              </a:ext>
            </a:extLst>
          </p:cNvPr>
          <p:cNvSpPr txBox="1"/>
          <p:nvPr/>
        </p:nvSpPr>
        <p:spPr>
          <a:xfrm>
            <a:off x="7651784" y="2684640"/>
            <a:ext cx="3912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TermProject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2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 제출 스키마 엑셀 파일 참조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발표자료에는 일부만 이미지 첨부했습니다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lang="ko-KR" altLang="en-US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A000C-7035-477F-9CE2-769F7FA3F96B}"/>
              </a:ext>
            </a:extLst>
          </p:cNvPr>
          <p:cNvSpPr txBox="1"/>
          <p:nvPr/>
        </p:nvSpPr>
        <p:spPr>
          <a:xfrm>
            <a:off x="5477194" y="6329343"/>
            <a:ext cx="39123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외래키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참조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5623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92218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생성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A000C-7035-477F-9CE2-769F7FA3F96B}"/>
              </a:ext>
            </a:extLst>
          </p:cNvPr>
          <p:cNvSpPr txBox="1"/>
          <p:nvPr/>
        </p:nvSpPr>
        <p:spPr>
          <a:xfrm>
            <a:off x="6453572" y="3163629"/>
            <a:ext cx="5564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CREATE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활용해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coupon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구현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A0418F-6F0D-43CD-AD82-D06B07D309F2}"/>
              </a:ext>
            </a:extLst>
          </p:cNvPr>
          <p:cNvGrpSpPr/>
          <p:nvPr/>
        </p:nvGrpSpPr>
        <p:grpSpPr>
          <a:xfrm>
            <a:off x="334445" y="2086174"/>
            <a:ext cx="11857555" cy="2952486"/>
            <a:chOff x="1156854" y="1180052"/>
            <a:chExt cx="10913989" cy="2671944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B759B8C6-95BE-492B-8402-286A02E44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673" r="15169" b="38444"/>
            <a:stretch/>
          </p:blipFill>
          <p:spPr>
            <a:xfrm>
              <a:off x="1156854" y="1180052"/>
              <a:ext cx="10913989" cy="706581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77D46FC2-9F99-4460-8669-3FA1A87C7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21" r="55113"/>
            <a:stretch/>
          </p:blipFill>
          <p:spPr>
            <a:xfrm>
              <a:off x="1156854" y="1886633"/>
              <a:ext cx="5472545" cy="1965363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0DDC94C-8B9E-40F2-8F7F-DF4614221DA1}"/>
              </a:ext>
            </a:extLst>
          </p:cNvPr>
          <p:cNvCxnSpPr>
            <a:cxnSpLocks/>
          </p:cNvCxnSpPr>
          <p:nvPr/>
        </p:nvCxnSpPr>
        <p:spPr>
          <a:xfrm flipH="1" flipV="1">
            <a:off x="4763922" y="2781822"/>
            <a:ext cx="2062130" cy="54338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B887E8-C104-4DE8-9EBD-4E01B1C58777}"/>
              </a:ext>
            </a:extLst>
          </p:cNvPr>
          <p:cNvSpPr txBox="1"/>
          <p:nvPr/>
        </p:nvSpPr>
        <p:spPr>
          <a:xfrm>
            <a:off x="6350984" y="3858770"/>
            <a:ext cx="5564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coupon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참조하는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customer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테이블의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외래키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en-US" altLang="ko-KR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c_coupon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구현 위해 테이블 생성 이후에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ALTER TABLE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명령문을 활용해 속성 추가 및 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FOREIGN KEY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조건 추가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282B03-ACA4-4A65-AE9C-5E11818BA344}"/>
              </a:ext>
            </a:extLst>
          </p:cNvPr>
          <p:cNvCxnSpPr>
            <a:cxnSpLocks/>
          </p:cNvCxnSpPr>
          <p:nvPr/>
        </p:nvCxnSpPr>
        <p:spPr>
          <a:xfrm flipH="1" flipV="1">
            <a:off x="3048634" y="3078507"/>
            <a:ext cx="4169454" cy="102134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26F196-BD66-4F99-A9C8-89F03361A451}"/>
              </a:ext>
            </a:extLst>
          </p:cNvPr>
          <p:cNvSpPr txBox="1"/>
          <p:nvPr/>
        </p:nvSpPr>
        <p:spPr>
          <a:xfrm>
            <a:off x="3671086" y="5638171"/>
            <a:ext cx="5418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DESCRIBE ‘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이름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명령어로 확인한 완성된 테이블 모습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84341A-13AC-4E2F-9E84-162FB4C781AA}"/>
              </a:ext>
            </a:extLst>
          </p:cNvPr>
          <p:cNvCxnSpPr>
            <a:cxnSpLocks/>
          </p:cNvCxnSpPr>
          <p:nvPr/>
        </p:nvCxnSpPr>
        <p:spPr>
          <a:xfrm flipH="1" flipV="1">
            <a:off x="3471150" y="4405261"/>
            <a:ext cx="2715873" cy="122919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432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9539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생성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A000C-7035-477F-9CE2-769F7FA3F96B}"/>
              </a:ext>
            </a:extLst>
          </p:cNvPr>
          <p:cNvSpPr txBox="1"/>
          <p:nvPr/>
        </p:nvSpPr>
        <p:spPr>
          <a:xfrm>
            <a:off x="1852669" y="4521467"/>
            <a:ext cx="3912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FOREIGN KEY REFERENCES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문으로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외래키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관계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EAAA3B-7D8A-4F63-9066-2734321B9858}"/>
              </a:ext>
            </a:extLst>
          </p:cNvPr>
          <p:cNvSpPr txBox="1"/>
          <p:nvPr/>
        </p:nvSpPr>
        <p:spPr>
          <a:xfrm>
            <a:off x="1026348" y="2694588"/>
            <a:ext cx="5564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CREATE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TABLE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활용해 테이블 구현 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F088B6-8D40-49D4-904D-189F689C960A}"/>
              </a:ext>
            </a:extLst>
          </p:cNvPr>
          <p:cNvCxnSpPr>
            <a:cxnSpLocks/>
          </p:cNvCxnSpPr>
          <p:nvPr/>
        </p:nvCxnSpPr>
        <p:spPr>
          <a:xfrm flipV="1">
            <a:off x="5262737" y="1633307"/>
            <a:ext cx="1533985" cy="10612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D17968-97FB-4FA8-96BE-68DB277713D2}"/>
              </a:ext>
            </a:extLst>
          </p:cNvPr>
          <p:cNvGrpSpPr/>
          <p:nvPr/>
        </p:nvGrpSpPr>
        <p:grpSpPr>
          <a:xfrm>
            <a:off x="6943081" y="800888"/>
            <a:ext cx="3877319" cy="5860106"/>
            <a:chOff x="7852544" y="119818"/>
            <a:chExt cx="3877319" cy="5860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8E42A6-9488-4E07-AC93-701BC4429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88" b="1"/>
            <a:stretch/>
          </p:blipFill>
          <p:spPr>
            <a:xfrm>
              <a:off x="7852544" y="119818"/>
              <a:ext cx="3877318" cy="289139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AAD8819-DB18-4767-AC07-A76A37648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552"/>
            <a:stretch/>
          </p:blipFill>
          <p:spPr>
            <a:xfrm>
              <a:off x="7852544" y="3011214"/>
              <a:ext cx="3877318" cy="173834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66DD9A7-578E-4265-AD46-25AFDC6A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2545" y="4749557"/>
              <a:ext cx="3877318" cy="1230367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B83927-1DE8-4476-BCB6-5017F7ACA41E}"/>
              </a:ext>
            </a:extLst>
          </p:cNvPr>
          <p:cNvCxnSpPr>
            <a:cxnSpLocks/>
          </p:cNvCxnSpPr>
          <p:nvPr/>
        </p:nvCxnSpPr>
        <p:spPr>
          <a:xfrm>
            <a:off x="5030984" y="4798466"/>
            <a:ext cx="4117953" cy="1960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7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9539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테이블 생성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6C77E3-E11A-47BC-A694-67D6DE34A552}"/>
              </a:ext>
            </a:extLst>
          </p:cNvPr>
          <p:cNvGrpSpPr/>
          <p:nvPr/>
        </p:nvGrpSpPr>
        <p:grpSpPr>
          <a:xfrm>
            <a:off x="6955747" y="1092938"/>
            <a:ext cx="4953417" cy="5382353"/>
            <a:chOff x="6779172" y="1048337"/>
            <a:chExt cx="4953417" cy="538235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6813371-7F2A-4E50-9ACB-B087CBD49DA6}"/>
                </a:ext>
              </a:extLst>
            </p:cNvPr>
            <p:cNvSpPr/>
            <p:nvPr/>
          </p:nvSpPr>
          <p:spPr>
            <a:xfrm>
              <a:off x="10417854" y="1048337"/>
              <a:ext cx="1314735" cy="476132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E594FD1-7D9E-415E-946D-21BA75FE1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9172" y="4355948"/>
              <a:ext cx="3933481" cy="1433227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04089E-B6FC-4F49-BF6B-C9266E77E850}"/>
                </a:ext>
              </a:extLst>
            </p:cNvPr>
            <p:cNvGrpSpPr/>
            <p:nvPr/>
          </p:nvGrpSpPr>
          <p:grpSpPr>
            <a:xfrm>
              <a:off x="6779173" y="1048337"/>
              <a:ext cx="3933481" cy="3307611"/>
              <a:chOff x="7012503" y="150910"/>
              <a:chExt cx="4476479" cy="3764211"/>
            </a:xfrm>
          </p:grpSpPr>
          <p:pic>
            <p:nvPicPr>
              <p:cNvPr id="5" name="그림 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5D37A6E7-C88E-4A4A-B557-4D27B33D7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2860"/>
              <a:stretch/>
            </p:blipFill>
            <p:spPr>
              <a:xfrm>
                <a:off x="7012503" y="150910"/>
                <a:ext cx="4476479" cy="2149822"/>
              </a:xfrm>
              <a:prstGeom prst="rect">
                <a:avLst/>
              </a:prstGeom>
            </p:spPr>
          </p:pic>
          <p:pic>
            <p:nvPicPr>
              <p:cNvPr id="7" name="그림 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0C4E722D-B6B2-4B2C-8693-9030E17E3B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636" b="-17"/>
              <a:stretch/>
            </p:blipFill>
            <p:spPr>
              <a:xfrm>
                <a:off x="7012503" y="2300732"/>
                <a:ext cx="4476479" cy="1614389"/>
              </a:xfrm>
              <a:prstGeom prst="rect">
                <a:avLst/>
              </a:prstGeom>
            </p:spPr>
          </p:pic>
        </p:grpSp>
        <p:pic>
          <p:nvPicPr>
            <p:cNvPr id="16" name="그림 15" descr="텍스트, 검은색이(가) 표시된 사진&#10;&#10;자동 생성된 설명">
              <a:extLst>
                <a:ext uri="{FF2B5EF4-FFF2-40B4-BE49-F238E27FC236}">
                  <a16:creationId xmlns:a16="http://schemas.microsoft.com/office/drawing/2014/main" id="{87651C02-3E6E-4A4B-911C-FF36B90C1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99" b="6383"/>
            <a:stretch/>
          </p:blipFill>
          <p:spPr>
            <a:xfrm>
              <a:off x="6779173" y="5789175"/>
              <a:ext cx="4953416" cy="64151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FA99F07-FAD7-472E-B916-F593ABC94C5C}"/>
              </a:ext>
            </a:extLst>
          </p:cNvPr>
          <p:cNvSpPr txBox="1"/>
          <p:nvPr/>
        </p:nvSpPr>
        <p:spPr>
          <a:xfrm>
            <a:off x="1852669" y="4521467"/>
            <a:ext cx="3912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SELECT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FROM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문으로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내의 모든 스키마와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튜플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확인 가능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D3E4F-BAD6-49E0-A58B-4088C7DB255F}"/>
              </a:ext>
            </a:extLst>
          </p:cNvPr>
          <p:cNvSpPr txBox="1"/>
          <p:nvPr/>
        </p:nvSpPr>
        <p:spPr>
          <a:xfrm>
            <a:off x="1026348" y="2694588"/>
            <a:ext cx="5564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INSERT INTO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문을 활용해 인스턴스를 테이블에 삽입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C2F197-6CB1-400B-91F6-5F7FA46271B3}"/>
              </a:ext>
            </a:extLst>
          </p:cNvPr>
          <p:cNvCxnSpPr>
            <a:cxnSpLocks/>
          </p:cNvCxnSpPr>
          <p:nvPr/>
        </p:nvCxnSpPr>
        <p:spPr>
          <a:xfrm flipV="1">
            <a:off x="5262737" y="1633307"/>
            <a:ext cx="1533985" cy="106128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4C00BAD-37B9-4163-9B87-C83D72A50351}"/>
              </a:ext>
            </a:extLst>
          </p:cNvPr>
          <p:cNvCxnSpPr>
            <a:cxnSpLocks/>
          </p:cNvCxnSpPr>
          <p:nvPr/>
        </p:nvCxnSpPr>
        <p:spPr>
          <a:xfrm flipV="1">
            <a:off x="5480094" y="4163414"/>
            <a:ext cx="1645920" cy="496873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94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24D8F-7AE0-4352-875E-4781F4F0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1389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작업 처리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17340-C13A-4BE9-AF67-E0262DE4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940" y="1567487"/>
            <a:ext cx="4896771" cy="433499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고객</a:t>
            </a:r>
            <a:endParaRPr lang="en-US" altLang="ko-KR" sz="18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고객이 받은 할인 쿠폰의 금액을 확인하고자 한다면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635B6E-AEFA-496F-88EB-62038A0F9296}"/>
              </a:ext>
            </a:extLst>
          </p:cNvPr>
          <p:cNvSpPr txBox="1">
            <a:spLocks/>
          </p:cNvSpPr>
          <p:nvPr/>
        </p:nvSpPr>
        <p:spPr>
          <a:xfrm>
            <a:off x="6217919" y="2310437"/>
            <a:ext cx="5891047" cy="389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고객이 리뷰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별점이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높은 순서대로 가게를 정렬해서 보고 싶다면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algn="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6C9CA76-E997-4B40-A7CA-0EB3638DE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/>
        </p:blipFill>
        <p:spPr>
          <a:xfrm>
            <a:off x="781635" y="3053387"/>
            <a:ext cx="5526673" cy="172226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4A9E46D-9484-4220-9572-B5B409F0D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99" y="2895738"/>
            <a:ext cx="4268266" cy="20375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6380357-ABD8-46F2-9082-5176021B9A8C}"/>
              </a:ext>
            </a:extLst>
          </p:cNvPr>
          <p:cNvSpPr/>
          <p:nvPr/>
        </p:nvSpPr>
        <p:spPr>
          <a:xfrm>
            <a:off x="7472855" y="3293416"/>
            <a:ext cx="2257622" cy="2711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D4B85B-259F-4933-B8D3-F2A4E4FE2EFE}"/>
              </a:ext>
            </a:extLst>
          </p:cNvPr>
          <p:cNvSpPr/>
          <p:nvPr/>
        </p:nvSpPr>
        <p:spPr>
          <a:xfrm>
            <a:off x="3797388" y="3030264"/>
            <a:ext cx="2510920" cy="27116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5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24D8F-7AE0-4352-875E-4781F4F0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12" y="294816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작업 처리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17340-C13A-4BE9-AF67-E0262DE4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431" y="1261310"/>
            <a:ext cx="4896771" cy="433499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점주</a:t>
            </a:r>
            <a:endParaRPr lang="en-US" altLang="ko-KR" sz="18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하루 매출을 알고 싶다면</a:t>
            </a:r>
            <a:r>
              <a:rPr lang="en-US" altLang="ko-KR" sz="1600" dirty="0"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635B6E-AEFA-496F-88EB-62038A0F9296}"/>
              </a:ext>
            </a:extLst>
          </p:cNvPr>
          <p:cNvSpPr txBox="1">
            <a:spLocks/>
          </p:cNvSpPr>
          <p:nvPr/>
        </p:nvSpPr>
        <p:spPr>
          <a:xfrm>
            <a:off x="6096000" y="2038742"/>
            <a:ext cx="5891047" cy="775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리뷰를 적어주고 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점 이상 </a:t>
            </a:r>
            <a:r>
              <a:rPr lang="ko-KR" altLang="en-US" sz="16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별점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준 고객이 주문했을 때에만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리뷰 이벤트를 제공하려면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algn="r"/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  <a:p>
            <a:pPr algn="r"/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54E851-0E27-4B05-BD59-59F75F00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5" y="2895738"/>
            <a:ext cx="5386365" cy="181789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2D4B85B-259F-4933-B8D3-F2A4E4FE2EFE}"/>
              </a:ext>
            </a:extLst>
          </p:cNvPr>
          <p:cNvSpPr/>
          <p:nvPr/>
        </p:nvSpPr>
        <p:spPr>
          <a:xfrm>
            <a:off x="3286586" y="2895738"/>
            <a:ext cx="2016934" cy="21952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915B2D4-2B5C-49FE-B988-074BFEBD5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913" y="2878395"/>
            <a:ext cx="5986091" cy="110082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9A9F0F-85B7-488E-A8B8-F561047FB63E}"/>
              </a:ext>
            </a:extLst>
          </p:cNvPr>
          <p:cNvCxnSpPr/>
          <p:nvPr/>
        </p:nvCxnSpPr>
        <p:spPr>
          <a:xfrm>
            <a:off x="6608905" y="3235084"/>
            <a:ext cx="69368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0AAADBC0-D9D3-4B81-80F5-EC846AFA9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53" y="5320623"/>
            <a:ext cx="2889824" cy="1021655"/>
          </a:xfrm>
          <a:prstGeom prst="rect">
            <a:avLst/>
          </a:prstGeom>
        </p:spPr>
      </p:pic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E0EAD35B-797D-49FF-B23C-0484E47CB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73" y="5177346"/>
            <a:ext cx="5523280" cy="117071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ACF76E-0E82-436E-A7DD-5EB2B8D66FE5}"/>
              </a:ext>
            </a:extLst>
          </p:cNvPr>
          <p:cNvSpPr/>
          <p:nvPr/>
        </p:nvSpPr>
        <p:spPr>
          <a:xfrm>
            <a:off x="10436771" y="6199001"/>
            <a:ext cx="1348605" cy="13749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CD6961-ADD7-4EE1-9204-55255461F2B7}"/>
              </a:ext>
            </a:extLst>
          </p:cNvPr>
          <p:cNvCxnSpPr>
            <a:cxnSpLocks/>
          </p:cNvCxnSpPr>
          <p:nvPr/>
        </p:nvCxnSpPr>
        <p:spPr>
          <a:xfrm flipH="1" flipV="1">
            <a:off x="8513842" y="3481494"/>
            <a:ext cx="1922929" cy="2757135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69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24D8F-7AE0-4352-875E-4781F4F0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12" y="294816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작업 처리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17340-C13A-4BE9-AF67-E0262DE4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431" y="1261310"/>
            <a:ext cx="5326551" cy="4334992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배달원</a:t>
            </a:r>
            <a:endParaRPr lang="en-US" altLang="ko-KR" sz="18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우선순위가 가장 높은 가게의 위치를 확인하고 싶다면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 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5FE029-B68B-4F36-A309-11387F13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69" y="2818169"/>
            <a:ext cx="8018726" cy="26348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69741C-E3D9-4C12-8B1A-D0C39BD73FF8}"/>
              </a:ext>
            </a:extLst>
          </p:cNvPr>
          <p:cNvSpPr/>
          <p:nvPr/>
        </p:nvSpPr>
        <p:spPr>
          <a:xfrm>
            <a:off x="1829852" y="3517949"/>
            <a:ext cx="3018901" cy="32858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DCD17-B205-4DE2-90C7-22407A04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890"/>
            <a:ext cx="9601200" cy="415451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설명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이유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정의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요구사항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(~11/12)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E-R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다이어그램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관계형 데이터베이스 스키마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(~11/26)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생성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사용자별 작업 처리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(~12/14)</a:t>
            </a:r>
          </a:p>
          <a:p>
            <a:pPr>
              <a:lnSpc>
                <a:spcPct val="200000"/>
              </a:lnSpc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87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24D8F-7AE0-4352-875E-4781F4F0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12" y="294816"/>
            <a:ext cx="9601200" cy="1485900"/>
          </a:xfrm>
        </p:spPr>
        <p:txBody>
          <a:bodyPr>
            <a:normAutofit/>
          </a:bodyPr>
          <a:lstStyle/>
          <a:p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사용자별 작업 처리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 </a:t>
            </a:r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(~12/14)</a:t>
            </a:r>
            <a:endParaRPr lang="ko-KR" altLang="en-US" sz="3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17340-C13A-4BE9-AF67-E0262DE4F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431" y="1261310"/>
            <a:ext cx="10112962" cy="141446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사용자</a:t>
            </a:r>
            <a:r>
              <a:rPr lang="en-US" altLang="ko-KR" sz="18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CS</a:t>
            </a:r>
            <a:r>
              <a:rPr lang="ko-KR" altLang="en-US" sz="1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imes New Roman" panose="02020603050405020304" pitchFamily="18" charset="0"/>
              </a:rPr>
              <a:t>센터 직원</a:t>
            </a:r>
            <a:endParaRPr lang="en-US" altLang="ko-KR" sz="18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18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배송 지연에 대해 문의를 준 고객에게 배달기사의 출발시간을 알려주고자 한다면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635B6E-AEFA-496F-88EB-62038A0F9296}"/>
              </a:ext>
            </a:extLst>
          </p:cNvPr>
          <p:cNvSpPr txBox="1">
            <a:spLocks/>
          </p:cNvSpPr>
          <p:nvPr/>
        </p:nvSpPr>
        <p:spPr>
          <a:xfrm>
            <a:off x="1025810" y="4273224"/>
            <a:ext cx="9959602" cy="775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84048" indent="-384048" algn="l" defTabSz="914400" rtl="0" eaLnBrk="1" latinLnBrk="1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위생 관련 문의를 준 고객이 주문한 가게와 주문한 메뉴를 찾고자 한다면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?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41160C-47C7-4CAA-96FF-D0C8EF5A3E69}"/>
              </a:ext>
            </a:extLst>
          </p:cNvPr>
          <p:cNvGrpSpPr/>
          <p:nvPr/>
        </p:nvGrpSpPr>
        <p:grpSpPr>
          <a:xfrm>
            <a:off x="1473986" y="2615699"/>
            <a:ext cx="6251367" cy="1329801"/>
            <a:chOff x="767691" y="3195870"/>
            <a:chExt cx="6251367" cy="1329801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7FA90CC-5F13-4A36-8B47-CC3924CA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691" y="3195870"/>
              <a:ext cx="6251367" cy="132980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69741C-E3D9-4C12-8B1A-D0C39BD73FF8}"/>
                </a:ext>
              </a:extLst>
            </p:cNvPr>
            <p:cNvSpPr/>
            <p:nvPr/>
          </p:nvSpPr>
          <p:spPr>
            <a:xfrm>
              <a:off x="1535658" y="3495749"/>
              <a:ext cx="2016934" cy="219527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EAD82F8-214B-450E-9BD1-1FEF5DA6D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2" y="4780483"/>
            <a:ext cx="8922616" cy="14144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1A3F8F-9ED8-451C-A799-076862B0F98B}"/>
              </a:ext>
            </a:extLst>
          </p:cNvPr>
          <p:cNvSpPr/>
          <p:nvPr/>
        </p:nvSpPr>
        <p:spPr>
          <a:xfrm>
            <a:off x="2324985" y="5048767"/>
            <a:ext cx="2016934" cy="219527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4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90312-E43B-403E-B246-607AF10FD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379887"/>
            <a:ext cx="8614327" cy="20982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들어 주셔서</a:t>
            </a:r>
            <a:br>
              <a:rPr lang="en-US" altLang="ko-KR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6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7E6EF792-7E5B-44FB-9006-EF9D7C7D8859}"/>
              </a:ext>
            </a:extLst>
          </p:cNvPr>
          <p:cNvSpPr txBox="1">
            <a:spLocks/>
          </p:cNvSpPr>
          <p:nvPr/>
        </p:nvSpPr>
        <p:spPr>
          <a:xfrm>
            <a:off x="6222291" y="611212"/>
            <a:ext cx="5232182" cy="108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2020-2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학기 데이터베이스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Term Project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29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DCD17-B205-4DE2-90C7-22407A04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890"/>
            <a:ext cx="9601200" cy="415451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스마트폰에 ‘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배달의민족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요기요’ 등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서비스 어플리케이션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설치해 주문을 하는 사용자 수가 크게 늘고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최근의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더 이상 직접 배달 서비스에 한정된 것이 아니라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방문포장 대행과 생필품을 판매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배달하는 자체적인 마트의 기능까지 갖추는 등 기능이 복잡해지고 있으며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관계된 이해관계자도 늘어나고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시스템에 접근할 수 있는 사용자는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외에도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크게는 배달을 맡은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배달앱에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업체를 등록한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식당 주인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배달앱을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통해 원하는 가게를 검색하고 음식을 구매하는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있고 그 외에도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배달앱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부서 직원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등이 필요시 해당 시스템에 접근할 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05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DCD17-B205-4DE2-90C7-22407A04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2890"/>
            <a:ext cx="9601200" cy="415451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평소 배달 앱을 많이 사용하는 사람 중 한 사람으로서 문득 배달 앱에 대해 생각해보니 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굉장히 많은 이들이 사용자로 얽혀 있는 구조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것을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깨달았다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                                               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그래서 많은 사용자들이 접근하고 있는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앱의 시스템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 어떠할지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도식화해보고       싶다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생각이 들었고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 앱의 사용자들을 위한 데이터베이스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구성해보고 싶다는 생각이 들었다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24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969E4-D7CF-45EB-89EB-CF636E8A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51904"/>
            <a:ext cx="9601200" cy="1485900"/>
          </a:xfrm>
        </p:spPr>
        <p:txBody>
          <a:bodyPr/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정의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(~11/12)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DCD17-B205-4DE2-90C7-22407A049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9265"/>
            <a:ext cx="9601200" cy="506388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앱을 이용하여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하는 고객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사용자 유형 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사용자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점주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앱 상에 가게를 등록하여 고객들이 배달 앱 서비스를 통해 해당 가게에 주문을 할 수 있도록 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주문을 위해 메뉴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 이벤트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제공한다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사용자 유형 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사용자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배달원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점주가 만든 음식을 고객에게 가져다 주는 사용자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사용자 유형 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사용자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배달이나 주문 과정에서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문제가 생겼을 때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고객들에게 도움을 주는 부서이다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사용자 유형 중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사용자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948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364D380-DC6F-4727-B74E-290105D7D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737929"/>
              </p:ext>
            </p:extLst>
          </p:nvPr>
        </p:nvGraphicFramePr>
        <p:xfrm>
          <a:off x="1785183" y="325766"/>
          <a:ext cx="9587345" cy="6206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8864">
                  <a:extLst>
                    <a:ext uri="{9D8B030D-6E8A-4147-A177-3AD203B41FA5}">
                      <a16:colId xmlns:a16="http://schemas.microsoft.com/office/drawing/2014/main" val="3697025819"/>
                    </a:ext>
                  </a:extLst>
                </a:gridCol>
                <a:gridCol w="5038700">
                  <a:extLst>
                    <a:ext uri="{9D8B030D-6E8A-4147-A177-3AD203B41FA5}">
                      <a16:colId xmlns:a16="http://schemas.microsoft.com/office/drawing/2014/main" val="649152031"/>
                    </a:ext>
                  </a:extLst>
                </a:gridCol>
                <a:gridCol w="3449781">
                  <a:extLst>
                    <a:ext uri="{9D8B030D-6E8A-4147-A177-3AD203B41FA5}">
                      <a16:colId xmlns:a16="http://schemas.microsoft.com/office/drawing/2014/main" val="1306293919"/>
                    </a:ext>
                  </a:extLst>
                </a:gridCol>
              </a:tblGrid>
              <a:tr h="222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통합할 내용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21549"/>
                  </a:ext>
                </a:extLst>
              </a:tr>
              <a:tr h="5973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1) 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배달앱에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회원가입하려면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고객이름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주소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전화번호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입력해야 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가입한 회원에게는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등급과 쿠폰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부여된다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등급은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silver, gold, </a:t>
                      </a:r>
                      <a:r>
                        <a:rPr lang="en-US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vip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3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종류이며 처음 가입하면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silver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등급을 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부여받는다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쿠폰은 각 고객 당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개가 필수적으로 제공된다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한 개의 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쿠폰만 가질 수 있으며 한 개의 쿠폰은 한 명의 고객에게만 </a:t>
                      </a:r>
                      <a:r>
                        <a:rPr lang="ko-KR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제공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쿠폰은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쿠폰번호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할인가격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유효기간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정보를 유지하며 쿠폰번호로 식별할 수 있다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식별한다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메뉴는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메뉴이름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식별한다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메뉴가 제공하는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메뉴이름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제조가게명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확인하고</a:t>
                      </a:r>
                      <a:r>
                        <a:rPr lang="en-US" alt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메뉴를 </a:t>
                      </a:r>
                      <a:r>
                        <a:rPr lang="ko-KR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주문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고객이 메뉴를 주문하면 주문에 대한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주문번호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주문고객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(ID),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주문메뉴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주문수량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주문일자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정보를 유지해야 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/>
                </a:tc>
                <a:tc>
                  <a:txBody>
                    <a:bodyPr/>
                    <a:lstStyle/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ID) –&gt;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제조가게명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–&gt;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보유쿠폰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쿠폰번호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찜한가게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가게명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선물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송신자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수신자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ID)-&gt;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382" marR="22382" marT="0" marB="0" anchor="ctr"/>
                </a:tc>
                <a:extLst>
                  <a:ext uri="{0D108BD9-81ED-4DB2-BD59-A6C34878D82A}">
                    <a16:rowId xmlns:a16="http://schemas.microsoft.com/office/drawing/2014/main" val="31397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20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364D380-DC6F-4727-B74E-290105D7D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777451"/>
              </p:ext>
            </p:extLst>
          </p:nvPr>
        </p:nvGraphicFramePr>
        <p:xfrm>
          <a:off x="1622416" y="290272"/>
          <a:ext cx="9697226" cy="6277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1458">
                  <a:extLst>
                    <a:ext uri="{9D8B030D-6E8A-4147-A177-3AD203B41FA5}">
                      <a16:colId xmlns:a16="http://schemas.microsoft.com/office/drawing/2014/main" val="3697025819"/>
                    </a:ext>
                  </a:extLst>
                </a:gridCol>
                <a:gridCol w="4673968">
                  <a:extLst>
                    <a:ext uri="{9D8B030D-6E8A-4147-A177-3AD203B41FA5}">
                      <a16:colId xmlns:a16="http://schemas.microsoft.com/office/drawing/2014/main" val="649152031"/>
                    </a:ext>
                  </a:extLst>
                </a:gridCol>
                <a:gridCol w="3911800">
                  <a:extLst>
                    <a:ext uri="{9D8B030D-6E8A-4147-A177-3AD203B41FA5}">
                      <a16:colId xmlns:a16="http://schemas.microsoft.com/office/drawing/2014/main" val="1306293919"/>
                    </a:ext>
                  </a:extLst>
                </a:gridCol>
              </a:tblGrid>
              <a:tr h="235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통합할 내용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21549"/>
                  </a:ext>
                </a:extLst>
              </a:tr>
              <a:tr h="604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여러 메뉴를 주문할 수 있고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하나의 메뉴를 여러 고객이 주문할 수 있다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음식을 받은 고객은 맛있게 음식을 먹고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작성할 수 있다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리뷰를 여러 개 작성할 수 있고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하나는 한 명의 고객만 </a:t>
                      </a:r>
                      <a:r>
                        <a:rPr lang="ko-KR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작성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 수 있다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79400" indent="-2794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리뷰에 대한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리뷰번호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가게명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리뷰내용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작성일자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별점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정보를 유지한다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다른 고객에게 </a:t>
                      </a:r>
                      <a:r>
                        <a:rPr lang="ko-KR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선물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가능하다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선물은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5000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원과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10000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 두 종류의 정액권으로 줄 수 있고 선물을 주고받으면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송신자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발신자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가격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제공일자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정보를 유지한다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자신이 좋아하는 가게들을 </a:t>
                      </a:r>
                      <a:r>
                        <a:rPr lang="en-US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</a:t>
                      </a:r>
                      <a:r>
                        <a:rPr lang="ko-KR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찜</a:t>
                      </a:r>
                      <a:r>
                        <a:rPr lang="en-US" sz="1400" kern="100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하여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찜한가게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’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저장할 수 있다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(*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종속적 관계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*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다중값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찜한가게는 </a:t>
                      </a:r>
                      <a:r>
                        <a:rPr lang="ko-KR" sz="1400" u="sng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가게명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정보를 가진다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17)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고객은 처음 등록할 때 자신이 좋아하는 </a:t>
                      </a:r>
                      <a:r>
                        <a:rPr lang="ko-KR" sz="1400" u="sng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취향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음식을 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이상 입력한다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예를 들면 이런 식이다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초밥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우동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카레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돈까스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샐러드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(*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다중값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/>
                </a:tc>
                <a:tc>
                  <a:txBody>
                    <a:bodyPr/>
                    <a:lstStyle/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ID) –&gt;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제조가게명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–&gt;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보유쿠폰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쿠폰번호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메뉴이름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찜한가게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가게명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가게이름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주문고객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선물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송신자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ID,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수신자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ID)-&gt;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찜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-&gt; </a:t>
                      </a:r>
                      <a:r>
                        <a:rPr lang="ko-KR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sz="1400" kern="10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고객아이디</a:t>
                      </a:r>
                      <a:r>
                        <a:rPr lang="en-US" sz="1400" kern="1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/>
                </a:tc>
                <a:extLst>
                  <a:ext uri="{0D108BD9-81ED-4DB2-BD59-A6C34878D82A}">
                    <a16:rowId xmlns:a16="http://schemas.microsoft.com/office/drawing/2014/main" val="31397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92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364D380-DC6F-4727-B74E-290105D7D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034939"/>
              </p:ext>
            </p:extLst>
          </p:nvPr>
        </p:nvGraphicFramePr>
        <p:xfrm>
          <a:off x="1622416" y="290272"/>
          <a:ext cx="9697226" cy="6277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1458">
                  <a:extLst>
                    <a:ext uri="{9D8B030D-6E8A-4147-A177-3AD203B41FA5}">
                      <a16:colId xmlns:a16="http://schemas.microsoft.com/office/drawing/2014/main" val="3697025819"/>
                    </a:ext>
                  </a:extLst>
                </a:gridCol>
                <a:gridCol w="4673968">
                  <a:extLst>
                    <a:ext uri="{9D8B030D-6E8A-4147-A177-3AD203B41FA5}">
                      <a16:colId xmlns:a16="http://schemas.microsoft.com/office/drawing/2014/main" val="649152031"/>
                    </a:ext>
                  </a:extLst>
                </a:gridCol>
                <a:gridCol w="3911800">
                  <a:extLst>
                    <a:ext uri="{9D8B030D-6E8A-4147-A177-3AD203B41FA5}">
                      <a16:colId xmlns:a16="http://schemas.microsoft.com/office/drawing/2014/main" val="1306293919"/>
                    </a:ext>
                  </a:extLst>
                </a:gridCol>
              </a:tblGrid>
              <a:tr h="235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통합할 내용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21549"/>
                  </a:ext>
                </a:extLst>
              </a:tr>
              <a:tr h="604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b="1" kern="100" cap="all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점주</a:t>
                      </a:r>
                      <a:endParaRPr lang="ko-KR" sz="140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1) </a:t>
                      </a:r>
                      <a:r>
                        <a:rPr lang="ko-KR" sz="1400" b="0" i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배달앱에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가게를 등록하려면 </a:t>
                      </a:r>
                      <a:r>
                        <a:rPr lang="ko-KR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가게이름</a:t>
                      </a:r>
                      <a:r>
                        <a:rPr lang="en-US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전화번호</a:t>
                      </a:r>
                      <a:r>
                        <a:rPr lang="en-US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가게주소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입력해야 한다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가게는 </a:t>
                      </a:r>
                      <a:r>
                        <a:rPr lang="ko-KR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가게이름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으로 식별한다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3)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 가게는 여러 메뉴를 </a:t>
                      </a:r>
                      <a:r>
                        <a:rPr lang="ko-KR" sz="1400" b="0" i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제조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할 수 있지만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각 메뉴는 한 가게에서 제조할 수 있다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4)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가게주소와 각 고객의 주소와의 거리차이를 통해 가게는 고객마다 다른 </a:t>
                      </a:r>
                      <a:r>
                        <a:rPr lang="en-US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거리</a:t>
                      </a:r>
                      <a:r>
                        <a:rPr lang="en-US" sz="1400" b="0" i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를 가진다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5)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고객이 메뉴를 </a:t>
                      </a:r>
                      <a:r>
                        <a:rPr lang="ko-KR" sz="1400" b="0" i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하면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가게는 배달원에게 배달</a:t>
                      </a:r>
                      <a:r>
                        <a:rPr lang="ko-KR" sz="1400" b="0" i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을 한다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6)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배달원은 여러 개의 가게의 신청을 받을 수 있지만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가게는 한 명의 배달원에게만 신청을 넣을 수 있다</a:t>
                      </a:r>
                      <a:r>
                        <a:rPr lang="en-US" sz="1400" b="0" i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400" b="0" i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100" b="1" kern="100" cap="all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 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7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29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364D380-DC6F-4727-B74E-290105D7D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292879"/>
              </p:ext>
            </p:extLst>
          </p:nvPr>
        </p:nvGraphicFramePr>
        <p:xfrm>
          <a:off x="1622416" y="290272"/>
          <a:ext cx="9697226" cy="62774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1458">
                  <a:extLst>
                    <a:ext uri="{9D8B030D-6E8A-4147-A177-3AD203B41FA5}">
                      <a16:colId xmlns:a16="http://schemas.microsoft.com/office/drawing/2014/main" val="3697025819"/>
                    </a:ext>
                  </a:extLst>
                </a:gridCol>
                <a:gridCol w="4673968">
                  <a:extLst>
                    <a:ext uri="{9D8B030D-6E8A-4147-A177-3AD203B41FA5}">
                      <a16:colId xmlns:a16="http://schemas.microsoft.com/office/drawing/2014/main" val="649152031"/>
                    </a:ext>
                  </a:extLst>
                </a:gridCol>
                <a:gridCol w="3911800">
                  <a:extLst>
                    <a:ext uri="{9D8B030D-6E8A-4147-A177-3AD203B41FA5}">
                      <a16:colId xmlns:a16="http://schemas.microsoft.com/office/drawing/2014/main" val="1306293919"/>
                    </a:ext>
                  </a:extLst>
                </a:gridCol>
              </a:tblGrid>
              <a:tr h="235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40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통합할 내용</a:t>
                      </a:r>
                      <a:endParaRPr lang="ko-KR" sz="140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2638" marR="22638" marT="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321549"/>
                  </a:ext>
                </a:extLst>
              </a:tr>
              <a:tr h="60416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endParaRPr lang="ko-KR" sz="1500" b="0" kern="100" dirty="0"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1)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배달원은 </a:t>
                      </a:r>
                      <a:r>
                        <a:rPr lang="ko-KR" sz="15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배달앱에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아이디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이름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전화번호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정보를 입력해 등록한다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2)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배달원은 아이디로 식별한다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3)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가게가 배달 </a:t>
                      </a:r>
                      <a:r>
                        <a:rPr lang="ko-KR" sz="1500" b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을 하면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신청우선순위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가게명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주문번호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정보가 적히고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우선순위가 높은 가게부터 배달원이 방문한다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4)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배달원은 고객에게 </a:t>
                      </a:r>
                      <a:r>
                        <a:rPr lang="ko-KR" sz="1500" b="0" kern="100" cap="all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한다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배달은 배달원의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주문고객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배달지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출발시간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출발위치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가게명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주문번호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정보를 유지한다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5) ‘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출발위치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는 배달하는 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가게주소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와 같고</a:t>
                      </a:r>
                      <a:r>
                        <a:rPr lang="en-US" alt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고객의 주소</a:t>
                      </a:r>
                      <a:r>
                        <a:rPr lang="en-US" alt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정보와의 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거리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정보를 통해 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예상도착시간</a:t>
                      </a:r>
                      <a:r>
                        <a:rPr lang="en-US" sz="1500" b="0" u="sng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’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정보가 주어진다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. 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가게명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–&gt;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가게이름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–&gt;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아이디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출발위치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–&gt;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주문고객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주문고객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배달원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가게명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신청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가게명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39700" indent="-139700" algn="l" latinLnBrk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배달지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 -&gt; 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고객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주소</a:t>
                      </a:r>
                      <a:r>
                        <a:rPr lang="en-US" sz="1500" b="0" kern="100" cap="all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500" b="0" kern="10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7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016145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자르기</Template>
  <TotalTime>247</TotalTime>
  <Words>1492</Words>
  <Application>Microsoft Office PowerPoint</Application>
  <PresentationFormat>와이드스크린</PresentationFormat>
  <Paragraphs>152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나눔스퀘어</vt:lpstr>
      <vt:lpstr>맑은 고딕</vt:lpstr>
      <vt:lpstr>Franklin Gothic Book</vt:lpstr>
      <vt:lpstr>나눔스퀘어 ExtraBold</vt:lpstr>
      <vt:lpstr>나눔스퀘어 Bold</vt:lpstr>
      <vt:lpstr>자르기</vt:lpstr>
      <vt:lpstr>배달 앱 데이터베이스 구현</vt:lpstr>
      <vt:lpstr>목차</vt:lpstr>
      <vt:lpstr>주제 설명</vt:lpstr>
      <vt:lpstr>주제 선정 이유</vt:lpstr>
      <vt:lpstr>사용자 정의 (~11/12)</vt:lpstr>
      <vt:lpstr>PowerPoint 프레젠테이션</vt:lpstr>
      <vt:lpstr>PowerPoint 프레젠테이션</vt:lpstr>
      <vt:lpstr>PowerPoint 프레젠테이션</vt:lpstr>
      <vt:lpstr>PowerPoint 프레젠테이션</vt:lpstr>
      <vt:lpstr>* 데이터 모델을 만들기 위한 조건  - 같은 이름을 가진 메뉴는 없다!  - 같은 이름을 가진 가게는 없다!</vt:lpstr>
      <vt:lpstr>E-R 다이어그램 (~11/26)</vt:lpstr>
      <vt:lpstr>PowerPoint 프레젠테이션</vt:lpstr>
      <vt:lpstr>스키마 테이블 (~11/26)</vt:lpstr>
      <vt:lpstr>테이블 생성 SQL문(~12/14)</vt:lpstr>
      <vt:lpstr>테이블 생성 SQL문(~12/14)</vt:lpstr>
      <vt:lpstr>테이블 생성 SQL문(~12/14)</vt:lpstr>
      <vt:lpstr>사용자별 작업 처리 SQL문 (~12/14)</vt:lpstr>
      <vt:lpstr>사용자별 작업 처리 SQL문 (~12/14)</vt:lpstr>
      <vt:lpstr>사용자별 작업 처리 SQL문 (~12/14)</vt:lpstr>
      <vt:lpstr>사용자별 작업 처리 SQL문 (~12/14)</vt:lpstr>
      <vt:lpstr>들어 주셔서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명성</dc:creator>
  <cp:lastModifiedBy>명성</cp:lastModifiedBy>
  <cp:revision>35</cp:revision>
  <dcterms:created xsi:type="dcterms:W3CDTF">2020-12-13T09:32:54Z</dcterms:created>
  <dcterms:modified xsi:type="dcterms:W3CDTF">2020-12-13T13:40:13Z</dcterms:modified>
</cp:coreProperties>
</file>